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0" r:id="rId4"/>
    <p:sldId id="261" r:id="rId5"/>
    <p:sldId id="262" r:id="rId6"/>
    <p:sldId id="266" r:id="rId7"/>
    <p:sldId id="264" r:id="rId8"/>
    <p:sldId id="260" r:id="rId9"/>
    <p:sldId id="265" r:id="rId10"/>
    <p:sldId id="267" r:id="rId11"/>
    <p:sldId id="26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A4E9F0D-9861-3B19-B303-FDE35E1A32B4}" name="Cathy Schassberger" initials="CS" userId="596697a6f94d27ed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1C1F51-4F9F-40E2-811A-68C25E6CDC54}" v="1" dt="2024-12-19T00:25:02.4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05" autoAdjust="0"/>
    <p:restoredTop sz="96723" autoAdjust="0"/>
  </p:normalViewPr>
  <p:slideViewPr>
    <p:cSldViewPr snapToGrid="0">
      <p:cViewPr varScale="1">
        <p:scale>
          <a:sx n="101" d="100"/>
          <a:sy n="101" d="100"/>
        </p:scale>
        <p:origin x="11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063604-EF21-4EA0-B0FE-C2C7CD6428C1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DC40203-43C2-4751-A799-50EA4150B2BB}">
      <dgm:prSet/>
      <dgm:spPr/>
      <dgm:t>
        <a:bodyPr/>
        <a:lstStyle/>
        <a:p>
          <a:r>
            <a:rPr lang="en-US" b="1" dirty="0"/>
            <a:t>Planning &amp; Goal Setting: </a:t>
          </a:r>
          <a:r>
            <a:rPr lang="en-US" dirty="0"/>
            <a:t>Defined the objective to develop stock analysis code for AI companies.</a:t>
          </a:r>
        </a:p>
      </dgm:t>
    </dgm:pt>
    <dgm:pt modelId="{F315C44C-E3C6-40B5-ADC1-78CA68E95F40}" type="parTrans" cxnId="{061164E3-BE99-4BE2-921B-537A91A5336B}">
      <dgm:prSet/>
      <dgm:spPr/>
      <dgm:t>
        <a:bodyPr/>
        <a:lstStyle/>
        <a:p>
          <a:endParaRPr lang="en-US"/>
        </a:p>
      </dgm:t>
    </dgm:pt>
    <dgm:pt modelId="{D5A602F3-9C8E-4D51-8656-8AE060E8FE27}" type="sibTrans" cxnId="{061164E3-BE99-4BE2-921B-537A91A5336B}">
      <dgm:prSet/>
      <dgm:spPr/>
      <dgm:t>
        <a:bodyPr/>
        <a:lstStyle/>
        <a:p>
          <a:endParaRPr lang="en-US"/>
        </a:p>
      </dgm:t>
    </dgm:pt>
    <dgm:pt modelId="{CDFFF392-1EE2-4896-99E1-EF75CCC1B31C}">
      <dgm:prSet/>
      <dgm:spPr/>
      <dgm:t>
        <a:bodyPr/>
        <a:lstStyle/>
        <a:p>
          <a:r>
            <a:rPr lang="en-US" b="1"/>
            <a:t>Stock Selection &amp; Data Collection: </a:t>
          </a:r>
          <a:r>
            <a:rPr lang="en-US"/>
            <a:t>Selected 6 prominent AI companies with 5 years of historical data using Alpha Vantage API.</a:t>
          </a:r>
        </a:p>
      </dgm:t>
    </dgm:pt>
    <dgm:pt modelId="{FBAFC256-9BC2-4921-9F08-DCE642C25830}" type="parTrans" cxnId="{C5AA9093-DB1A-43FD-84E8-AAF1D9A3FBB0}">
      <dgm:prSet/>
      <dgm:spPr/>
      <dgm:t>
        <a:bodyPr/>
        <a:lstStyle/>
        <a:p>
          <a:endParaRPr lang="en-US"/>
        </a:p>
      </dgm:t>
    </dgm:pt>
    <dgm:pt modelId="{0AC3D88F-764B-4213-82CB-F2B48EC835F0}" type="sibTrans" cxnId="{C5AA9093-DB1A-43FD-84E8-AAF1D9A3FBB0}">
      <dgm:prSet/>
      <dgm:spPr/>
      <dgm:t>
        <a:bodyPr/>
        <a:lstStyle/>
        <a:p>
          <a:endParaRPr lang="en-US"/>
        </a:p>
      </dgm:t>
    </dgm:pt>
    <dgm:pt modelId="{6CAD32DB-94F1-4131-BE6B-A0C07144630C}">
      <dgm:prSet/>
      <dgm:spPr/>
      <dgm:t>
        <a:bodyPr/>
        <a:lstStyle/>
        <a:p>
          <a:r>
            <a:rPr lang="en-US" b="1"/>
            <a:t>Data Cleaning &amp; Exploration: </a:t>
          </a:r>
          <a:r>
            <a:rPr lang="en-US"/>
            <a:t>Processed data to address missing values, outliers, and inconsistencies; analyzed trends and patterns. </a:t>
          </a:r>
        </a:p>
      </dgm:t>
    </dgm:pt>
    <dgm:pt modelId="{BC09E6E3-FDB5-4151-ACA3-BF9D9F5AFB04}" type="parTrans" cxnId="{84924476-D34A-4829-B3E0-648A4715E52A}">
      <dgm:prSet/>
      <dgm:spPr/>
      <dgm:t>
        <a:bodyPr/>
        <a:lstStyle/>
        <a:p>
          <a:endParaRPr lang="en-US"/>
        </a:p>
      </dgm:t>
    </dgm:pt>
    <dgm:pt modelId="{F8654B35-B7D0-4EFC-A882-D6B6A6B94FB5}" type="sibTrans" cxnId="{84924476-D34A-4829-B3E0-648A4715E52A}">
      <dgm:prSet/>
      <dgm:spPr/>
      <dgm:t>
        <a:bodyPr/>
        <a:lstStyle/>
        <a:p>
          <a:endParaRPr lang="en-US"/>
        </a:p>
      </dgm:t>
    </dgm:pt>
    <dgm:pt modelId="{0CBE0AC5-F71A-4C69-9EA0-215863AA019C}">
      <dgm:prSet/>
      <dgm:spPr/>
      <dgm:t>
        <a:bodyPr/>
        <a:lstStyle/>
        <a:p>
          <a:r>
            <a:rPr lang="en-US" b="1"/>
            <a:t>Visualization &amp; Reporting: </a:t>
          </a:r>
          <a:r>
            <a:rPr lang="en-US"/>
            <a:t>Created interactive charts to showcase stock performance and insights.</a:t>
          </a:r>
        </a:p>
      </dgm:t>
    </dgm:pt>
    <dgm:pt modelId="{F35E2938-0079-4A47-B0E6-C1F6B8952E71}" type="parTrans" cxnId="{18F9358D-40AD-45F5-AF42-C74EC25B054F}">
      <dgm:prSet/>
      <dgm:spPr/>
      <dgm:t>
        <a:bodyPr/>
        <a:lstStyle/>
        <a:p>
          <a:endParaRPr lang="en-US"/>
        </a:p>
      </dgm:t>
    </dgm:pt>
    <dgm:pt modelId="{498A1BFB-1CB3-404F-AC07-4C4076A852AE}" type="sibTrans" cxnId="{18F9358D-40AD-45F5-AF42-C74EC25B054F}">
      <dgm:prSet/>
      <dgm:spPr/>
      <dgm:t>
        <a:bodyPr/>
        <a:lstStyle/>
        <a:p>
          <a:endParaRPr lang="en-US"/>
        </a:p>
      </dgm:t>
    </dgm:pt>
    <dgm:pt modelId="{43178D9E-3279-4D8D-A402-BD26300AF006}">
      <dgm:prSet/>
      <dgm:spPr/>
      <dgm:t>
        <a:bodyPr/>
        <a:lstStyle/>
        <a:p>
          <a:r>
            <a:rPr lang="en-US" b="1"/>
            <a:t>Future Enhancements: </a:t>
          </a:r>
          <a:r>
            <a:rPr lang="en-US"/>
            <a:t>Identified areas for future improvements.</a:t>
          </a:r>
        </a:p>
      </dgm:t>
    </dgm:pt>
    <dgm:pt modelId="{0E462EAE-328B-495E-AC62-F738A806CE31}" type="parTrans" cxnId="{5CA5A5D3-D4BE-43DC-86F5-4F745A234E58}">
      <dgm:prSet/>
      <dgm:spPr/>
      <dgm:t>
        <a:bodyPr/>
        <a:lstStyle/>
        <a:p>
          <a:endParaRPr lang="en-US"/>
        </a:p>
      </dgm:t>
    </dgm:pt>
    <dgm:pt modelId="{0E26301A-CCA5-4673-9107-D77D28B3CF04}" type="sibTrans" cxnId="{5CA5A5D3-D4BE-43DC-86F5-4F745A234E58}">
      <dgm:prSet/>
      <dgm:spPr/>
      <dgm:t>
        <a:bodyPr/>
        <a:lstStyle/>
        <a:p>
          <a:endParaRPr lang="en-US"/>
        </a:p>
      </dgm:t>
    </dgm:pt>
    <dgm:pt modelId="{DA133993-6B2F-42F3-8A63-A0275707A1E7}" type="pres">
      <dgm:prSet presAssocID="{0B063604-EF21-4EA0-B0FE-C2C7CD6428C1}" presName="Name0" presStyleCnt="0">
        <dgm:presLayoutVars>
          <dgm:dir/>
          <dgm:resizeHandles val="exact"/>
        </dgm:presLayoutVars>
      </dgm:prSet>
      <dgm:spPr/>
    </dgm:pt>
    <dgm:pt modelId="{FEA41BFC-A6D9-4CF8-9AFF-83D4C4EEC4EC}" type="pres">
      <dgm:prSet presAssocID="{6DC40203-43C2-4751-A799-50EA4150B2BB}" presName="node" presStyleLbl="node1" presStyleIdx="0" presStyleCnt="5">
        <dgm:presLayoutVars>
          <dgm:bulletEnabled val="1"/>
        </dgm:presLayoutVars>
      </dgm:prSet>
      <dgm:spPr/>
    </dgm:pt>
    <dgm:pt modelId="{675BFA99-58A4-4446-8D1D-5DA177C98DF4}" type="pres">
      <dgm:prSet presAssocID="{D5A602F3-9C8E-4D51-8656-8AE060E8FE27}" presName="sibTrans" presStyleLbl="sibTrans1D1" presStyleIdx="0" presStyleCnt="4"/>
      <dgm:spPr/>
    </dgm:pt>
    <dgm:pt modelId="{4DE8CD4F-907E-469F-A286-C14D3F363514}" type="pres">
      <dgm:prSet presAssocID="{D5A602F3-9C8E-4D51-8656-8AE060E8FE27}" presName="connectorText" presStyleLbl="sibTrans1D1" presStyleIdx="0" presStyleCnt="4"/>
      <dgm:spPr/>
    </dgm:pt>
    <dgm:pt modelId="{DBBC84E3-01E9-481B-85A3-13C24C6E1BA7}" type="pres">
      <dgm:prSet presAssocID="{CDFFF392-1EE2-4896-99E1-EF75CCC1B31C}" presName="node" presStyleLbl="node1" presStyleIdx="1" presStyleCnt="5">
        <dgm:presLayoutVars>
          <dgm:bulletEnabled val="1"/>
        </dgm:presLayoutVars>
      </dgm:prSet>
      <dgm:spPr/>
    </dgm:pt>
    <dgm:pt modelId="{FC29A348-BF31-4B05-A4C8-E73EE7E07F43}" type="pres">
      <dgm:prSet presAssocID="{0AC3D88F-764B-4213-82CB-F2B48EC835F0}" presName="sibTrans" presStyleLbl="sibTrans1D1" presStyleIdx="1" presStyleCnt="4"/>
      <dgm:spPr/>
    </dgm:pt>
    <dgm:pt modelId="{D83FD98E-B3C7-4B8F-89F0-3A664AA91EA4}" type="pres">
      <dgm:prSet presAssocID="{0AC3D88F-764B-4213-82CB-F2B48EC835F0}" presName="connectorText" presStyleLbl="sibTrans1D1" presStyleIdx="1" presStyleCnt="4"/>
      <dgm:spPr/>
    </dgm:pt>
    <dgm:pt modelId="{69994E3D-5781-4C11-A059-D238A38BCF94}" type="pres">
      <dgm:prSet presAssocID="{6CAD32DB-94F1-4131-BE6B-A0C07144630C}" presName="node" presStyleLbl="node1" presStyleIdx="2" presStyleCnt="5">
        <dgm:presLayoutVars>
          <dgm:bulletEnabled val="1"/>
        </dgm:presLayoutVars>
      </dgm:prSet>
      <dgm:spPr/>
    </dgm:pt>
    <dgm:pt modelId="{BB466ABC-D8FA-4840-BBA6-3E80D7BE2A24}" type="pres">
      <dgm:prSet presAssocID="{F8654B35-B7D0-4EFC-A882-D6B6A6B94FB5}" presName="sibTrans" presStyleLbl="sibTrans1D1" presStyleIdx="2" presStyleCnt="4"/>
      <dgm:spPr/>
    </dgm:pt>
    <dgm:pt modelId="{AE143F51-72BC-4903-A929-5305FFABC2FF}" type="pres">
      <dgm:prSet presAssocID="{F8654B35-B7D0-4EFC-A882-D6B6A6B94FB5}" presName="connectorText" presStyleLbl="sibTrans1D1" presStyleIdx="2" presStyleCnt="4"/>
      <dgm:spPr/>
    </dgm:pt>
    <dgm:pt modelId="{A8416126-D8B9-4B4E-9098-AD7E3FE22090}" type="pres">
      <dgm:prSet presAssocID="{0CBE0AC5-F71A-4C69-9EA0-215863AA019C}" presName="node" presStyleLbl="node1" presStyleIdx="3" presStyleCnt="5">
        <dgm:presLayoutVars>
          <dgm:bulletEnabled val="1"/>
        </dgm:presLayoutVars>
      </dgm:prSet>
      <dgm:spPr/>
    </dgm:pt>
    <dgm:pt modelId="{6E9E96B4-F3D8-47CE-B942-D5DC9115C042}" type="pres">
      <dgm:prSet presAssocID="{498A1BFB-1CB3-404F-AC07-4C4076A852AE}" presName="sibTrans" presStyleLbl="sibTrans1D1" presStyleIdx="3" presStyleCnt="4"/>
      <dgm:spPr/>
    </dgm:pt>
    <dgm:pt modelId="{F779366B-A784-4C8D-87C0-376E7C860668}" type="pres">
      <dgm:prSet presAssocID="{498A1BFB-1CB3-404F-AC07-4C4076A852AE}" presName="connectorText" presStyleLbl="sibTrans1D1" presStyleIdx="3" presStyleCnt="4"/>
      <dgm:spPr/>
    </dgm:pt>
    <dgm:pt modelId="{8F114F7E-7E1C-486B-8DA7-15C88A0854A0}" type="pres">
      <dgm:prSet presAssocID="{43178D9E-3279-4D8D-A402-BD26300AF006}" presName="node" presStyleLbl="node1" presStyleIdx="4" presStyleCnt="5">
        <dgm:presLayoutVars>
          <dgm:bulletEnabled val="1"/>
        </dgm:presLayoutVars>
      </dgm:prSet>
      <dgm:spPr/>
    </dgm:pt>
  </dgm:ptLst>
  <dgm:cxnLst>
    <dgm:cxn modelId="{4E937E23-917C-44F9-9B30-C4A24806484D}" type="presOf" srcId="{F8654B35-B7D0-4EFC-A882-D6B6A6B94FB5}" destId="{BB466ABC-D8FA-4840-BBA6-3E80D7BE2A24}" srcOrd="0" destOrd="0" presId="urn:microsoft.com/office/officeart/2016/7/layout/RepeatingBendingProcessNew"/>
    <dgm:cxn modelId="{56152225-77C5-4043-8474-E6EC95ECA767}" type="presOf" srcId="{0AC3D88F-764B-4213-82CB-F2B48EC835F0}" destId="{D83FD98E-B3C7-4B8F-89F0-3A664AA91EA4}" srcOrd="1" destOrd="0" presId="urn:microsoft.com/office/officeart/2016/7/layout/RepeatingBendingProcessNew"/>
    <dgm:cxn modelId="{C2AE2F3B-C5C7-4857-AA0B-ED4267801811}" type="presOf" srcId="{0AC3D88F-764B-4213-82CB-F2B48EC835F0}" destId="{FC29A348-BF31-4B05-A4C8-E73EE7E07F43}" srcOrd="0" destOrd="0" presId="urn:microsoft.com/office/officeart/2016/7/layout/RepeatingBendingProcessNew"/>
    <dgm:cxn modelId="{DDD0B66C-F7AD-45E7-A000-8410C7EC5900}" type="presOf" srcId="{D5A602F3-9C8E-4D51-8656-8AE060E8FE27}" destId="{4DE8CD4F-907E-469F-A286-C14D3F363514}" srcOrd="1" destOrd="0" presId="urn:microsoft.com/office/officeart/2016/7/layout/RepeatingBendingProcessNew"/>
    <dgm:cxn modelId="{84924476-D34A-4829-B3E0-648A4715E52A}" srcId="{0B063604-EF21-4EA0-B0FE-C2C7CD6428C1}" destId="{6CAD32DB-94F1-4131-BE6B-A0C07144630C}" srcOrd="2" destOrd="0" parTransId="{BC09E6E3-FDB5-4151-ACA3-BF9D9F5AFB04}" sibTransId="{F8654B35-B7D0-4EFC-A882-D6B6A6B94FB5}"/>
    <dgm:cxn modelId="{99B5917A-83AB-4EA1-BA13-3A21A704F53B}" type="presOf" srcId="{0B063604-EF21-4EA0-B0FE-C2C7CD6428C1}" destId="{DA133993-6B2F-42F3-8A63-A0275707A1E7}" srcOrd="0" destOrd="0" presId="urn:microsoft.com/office/officeart/2016/7/layout/RepeatingBendingProcessNew"/>
    <dgm:cxn modelId="{D4A4EC86-5656-4890-B2F0-02AE1FD702CD}" type="presOf" srcId="{498A1BFB-1CB3-404F-AC07-4C4076A852AE}" destId="{F779366B-A784-4C8D-87C0-376E7C860668}" srcOrd="1" destOrd="0" presId="urn:microsoft.com/office/officeart/2016/7/layout/RepeatingBendingProcessNew"/>
    <dgm:cxn modelId="{18F9358D-40AD-45F5-AF42-C74EC25B054F}" srcId="{0B063604-EF21-4EA0-B0FE-C2C7CD6428C1}" destId="{0CBE0AC5-F71A-4C69-9EA0-215863AA019C}" srcOrd="3" destOrd="0" parTransId="{F35E2938-0079-4A47-B0E6-C1F6B8952E71}" sibTransId="{498A1BFB-1CB3-404F-AC07-4C4076A852AE}"/>
    <dgm:cxn modelId="{C5AA9093-DB1A-43FD-84E8-AAF1D9A3FBB0}" srcId="{0B063604-EF21-4EA0-B0FE-C2C7CD6428C1}" destId="{CDFFF392-1EE2-4896-99E1-EF75CCC1B31C}" srcOrd="1" destOrd="0" parTransId="{FBAFC256-9BC2-4921-9F08-DCE642C25830}" sibTransId="{0AC3D88F-764B-4213-82CB-F2B48EC835F0}"/>
    <dgm:cxn modelId="{7D1D7D97-6E29-41C0-A8B7-B9A6D650EDBF}" type="presOf" srcId="{6CAD32DB-94F1-4131-BE6B-A0C07144630C}" destId="{69994E3D-5781-4C11-A059-D238A38BCF94}" srcOrd="0" destOrd="0" presId="urn:microsoft.com/office/officeart/2016/7/layout/RepeatingBendingProcessNew"/>
    <dgm:cxn modelId="{C843E398-5A24-46B3-8AB2-2D1099C42003}" type="presOf" srcId="{D5A602F3-9C8E-4D51-8656-8AE060E8FE27}" destId="{675BFA99-58A4-4446-8D1D-5DA177C98DF4}" srcOrd="0" destOrd="0" presId="urn:microsoft.com/office/officeart/2016/7/layout/RepeatingBendingProcessNew"/>
    <dgm:cxn modelId="{0CB16B9B-B349-47AF-A18F-1D6EF7D7DAC2}" type="presOf" srcId="{0CBE0AC5-F71A-4C69-9EA0-215863AA019C}" destId="{A8416126-D8B9-4B4E-9098-AD7E3FE22090}" srcOrd="0" destOrd="0" presId="urn:microsoft.com/office/officeart/2016/7/layout/RepeatingBendingProcessNew"/>
    <dgm:cxn modelId="{B00EFE9E-0D00-415B-AB22-A0AA1FB0C805}" type="presOf" srcId="{43178D9E-3279-4D8D-A402-BD26300AF006}" destId="{8F114F7E-7E1C-486B-8DA7-15C88A0854A0}" srcOrd="0" destOrd="0" presId="urn:microsoft.com/office/officeart/2016/7/layout/RepeatingBendingProcessNew"/>
    <dgm:cxn modelId="{084C16BA-CF60-4CD8-9032-67D3DABE792E}" type="presOf" srcId="{F8654B35-B7D0-4EFC-A882-D6B6A6B94FB5}" destId="{AE143F51-72BC-4903-A929-5305FFABC2FF}" srcOrd="1" destOrd="0" presId="urn:microsoft.com/office/officeart/2016/7/layout/RepeatingBendingProcessNew"/>
    <dgm:cxn modelId="{5CA5A5D3-D4BE-43DC-86F5-4F745A234E58}" srcId="{0B063604-EF21-4EA0-B0FE-C2C7CD6428C1}" destId="{43178D9E-3279-4D8D-A402-BD26300AF006}" srcOrd="4" destOrd="0" parTransId="{0E462EAE-328B-495E-AC62-F738A806CE31}" sibTransId="{0E26301A-CCA5-4673-9107-D77D28B3CF04}"/>
    <dgm:cxn modelId="{854EB0D8-F681-42AD-8AA4-F55C5C192EC5}" type="presOf" srcId="{6DC40203-43C2-4751-A799-50EA4150B2BB}" destId="{FEA41BFC-A6D9-4CF8-9AFF-83D4C4EEC4EC}" srcOrd="0" destOrd="0" presId="urn:microsoft.com/office/officeart/2016/7/layout/RepeatingBendingProcessNew"/>
    <dgm:cxn modelId="{061164E3-BE99-4BE2-921B-537A91A5336B}" srcId="{0B063604-EF21-4EA0-B0FE-C2C7CD6428C1}" destId="{6DC40203-43C2-4751-A799-50EA4150B2BB}" srcOrd="0" destOrd="0" parTransId="{F315C44C-E3C6-40B5-ADC1-78CA68E95F40}" sibTransId="{D5A602F3-9C8E-4D51-8656-8AE060E8FE27}"/>
    <dgm:cxn modelId="{642BA0F2-9C8E-42EF-B15E-3D458C49AA30}" type="presOf" srcId="{498A1BFB-1CB3-404F-AC07-4C4076A852AE}" destId="{6E9E96B4-F3D8-47CE-B942-D5DC9115C042}" srcOrd="0" destOrd="0" presId="urn:microsoft.com/office/officeart/2016/7/layout/RepeatingBendingProcessNew"/>
    <dgm:cxn modelId="{808C9EFC-43D6-4A2A-A26D-DA8CB5720044}" type="presOf" srcId="{CDFFF392-1EE2-4896-99E1-EF75CCC1B31C}" destId="{DBBC84E3-01E9-481B-85A3-13C24C6E1BA7}" srcOrd="0" destOrd="0" presId="urn:microsoft.com/office/officeart/2016/7/layout/RepeatingBendingProcessNew"/>
    <dgm:cxn modelId="{02E7A1D9-54E4-4578-A8AF-5465B8B06698}" type="presParOf" srcId="{DA133993-6B2F-42F3-8A63-A0275707A1E7}" destId="{FEA41BFC-A6D9-4CF8-9AFF-83D4C4EEC4EC}" srcOrd="0" destOrd="0" presId="urn:microsoft.com/office/officeart/2016/7/layout/RepeatingBendingProcessNew"/>
    <dgm:cxn modelId="{AE302164-FAAD-44E4-882C-9FA57593C263}" type="presParOf" srcId="{DA133993-6B2F-42F3-8A63-A0275707A1E7}" destId="{675BFA99-58A4-4446-8D1D-5DA177C98DF4}" srcOrd="1" destOrd="0" presId="urn:microsoft.com/office/officeart/2016/7/layout/RepeatingBendingProcessNew"/>
    <dgm:cxn modelId="{8D9FDFBD-FF74-4BEB-9561-F8B5DD219D22}" type="presParOf" srcId="{675BFA99-58A4-4446-8D1D-5DA177C98DF4}" destId="{4DE8CD4F-907E-469F-A286-C14D3F363514}" srcOrd="0" destOrd="0" presId="urn:microsoft.com/office/officeart/2016/7/layout/RepeatingBendingProcessNew"/>
    <dgm:cxn modelId="{126FC08E-AA56-4EE9-99B5-A5E1CAE95AA0}" type="presParOf" srcId="{DA133993-6B2F-42F3-8A63-A0275707A1E7}" destId="{DBBC84E3-01E9-481B-85A3-13C24C6E1BA7}" srcOrd="2" destOrd="0" presId="urn:microsoft.com/office/officeart/2016/7/layout/RepeatingBendingProcessNew"/>
    <dgm:cxn modelId="{36E3AB06-C831-4098-A817-2B56AFB878ED}" type="presParOf" srcId="{DA133993-6B2F-42F3-8A63-A0275707A1E7}" destId="{FC29A348-BF31-4B05-A4C8-E73EE7E07F43}" srcOrd="3" destOrd="0" presId="urn:microsoft.com/office/officeart/2016/7/layout/RepeatingBendingProcessNew"/>
    <dgm:cxn modelId="{C4ABB5C5-0E63-46D5-87E5-D73AFA5E1E25}" type="presParOf" srcId="{FC29A348-BF31-4B05-A4C8-E73EE7E07F43}" destId="{D83FD98E-B3C7-4B8F-89F0-3A664AA91EA4}" srcOrd="0" destOrd="0" presId="urn:microsoft.com/office/officeart/2016/7/layout/RepeatingBendingProcessNew"/>
    <dgm:cxn modelId="{2E915687-3568-46BD-87D2-11F0A8B30503}" type="presParOf" srcId="{DA133993-6B2F-42F3-8A63-A0275707A1E7}" destId="{69994E3D-5781-4C11-A059-D238A38BCF94}" srcOrd="4" destOrd="0" presId="urn:microsoft.com/office/officeart/2016/7/layout/RepeatingBendingProcessNew"/>
    <dgm:cxn modelId="{E57C2315-1C06-4B69-A771-C3DA218CC285}" type="presParOf" srcId="{DA133993-6B2F-42F3-8A63-A0275707A1E7}" destId="{BB466ABC-D8FA-4840-BBA6-3E80D7BE2A24}" srcOrd="5" destOrd="0" presId="urn:microsoft.com/office/officeart/2016/7/layout/RepeatingBendingProcessNew"/>
    <dgm:cxn modelId="{C1D617EB-D971-48FB-BEE6-ECC94ABD6131}" type="presParOf" srcId="{BB466ABC-D8FA-4840-BBA6-3E80D7BE2A24}" destId="{AE143F51-72BC-4903-A929-5305FFABC2FF}" srcOrd="0" destOrd="0" presId="urn:microsoft.com/office/officeart/2016/7/layout/RepeatingBendingProcessNew"/>
    <dgm:cxn modelId="{AE4BB668-F5B8-4077-B278-2B01FD7B32E0}" type="presParOf" srcId="{DA133993-6B2F-42F3-8A63-A0275707A1E7}" destId="{A8416126-D8B9-4B4E-9098-AD7E3FE22090}" srcOrd="6" destOrd="0" presId="urn:microsoft.com/office/officeart/2016/7/layout/RepeatingBendingProcessNew"/>
    <dgm:cxn modelId="{5187F864-9F45-443E-B3AA-FB2789C0397C}" type="presParOf" srcId="{DA133993-6B2F-42F3-8A63-A0275707A1E7}" destId="{6E9E96B4-F3D8-47CE-B942-D5DC9115C042}" srcOrd="7" destOrd="0" presId="urn:microsoft.com/office/officeart/2016/7/layout/RepeatingBendingProcessNew"/>
    <dgm:cxn modelId="{C3B0D596-DA27-46DF-A568-693088B098CB}" type="presParOf" srcId="{6E9E96B4-F3D8-47CE-B942-D5DC9115C042}" destId="{F779366B-A784-4C8D-87C0-376E7C860668}" srcOrd="0" destOrd="0" presId="urn:microsoft.com/office/officeart/2016/7/layout/RepeatingBendingProcessNew"/>
    <dgm:cxn modelId="{72B3A006-D756-4BEB-925D-61CD1CB56ED6}" type="presParOf" srcId="{DA133993-6B2F-42F3-8A63-A0275707A1E7}" destId="{8F114F7E-7E1C-486B-8DA7-15C88A0854A0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5BFA99-58A4-4446-8D1D-5DA177C98DF4}">
      <dsp:nvSpPr>
        <dsp:cNvPr id="0" name=""/>
        <dsp:cNvSpPr/>
      </dsp:nvSpPr>
      <dsp:spPr>
        <a:xfrm>
          <a:off x="3323664" y="834988"/>
          <a:ext cx="6431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43158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28399" y="877339"/>
        <a:ext cx="33687" cy="6737"/>
      </dsp:txXfrm>
    </dsp:sp>
    <dsp:sp modelId="{FEA41BFC-A6D9-4CF8-9AFF-83D4C4EEC4EC}">
      <dsp:nvSpPr>
        <dsp:cNvPr id="0" name=""/>
        <dsp:cNvSpPr/>
      </dsp:nvSpPr>
      <dsp:spPr>
        <a:xfrm>
          <a:off x="396080" y="1893"/>
          <a:ext cx="2929383" cy="175763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3542" tIns="150673" rIns="143542" bIns="150673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Planning &amp; Goal Setting: </a:t>
          </a:r>
          <a:r>
            <a:rPr lang="en-US" sz="1700" kern="1200" dirty="0"/>
            <a:t>Defined the objective to develop stock analysis code for AI companies.</a:t>
          </a:r>
        </a:p>
      </dsp:txBody>
      <dsp:txXfrm>
        <a:off x="396080" y="1893"/>
        <a:ext cx="2929383" cy="1757630"/>
      </dsp:txXfrm>
    </dsp:sp>
    <dsp:sp modelId="{FC29A348-BF31-4B05-A4C8-E73EE7E07F43}">
      <dsp:nvSpPr>
        <dsp:cNvPr id="0" name=""/>
        <dsp:cNvSpPr/>
      </dsp:nvSpPr>
      <dsp:spPr>
        <a:xfrm>
          <a:off x="6926806" y="834988"/>
          <a:ext cx="6431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43158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231541" y="877339"/>
        <a:ext cx="33687" cy="6737"/>
      </dsp:txXfrm>
    </dsp:sp>
    <dsp:sp modelId="{DBBC84E3-01E9-481B-85A3-13C24C6E1BA7}">
      <dsp:nvSpPr>
        <dsp:cNvPr id="0" name=""/>
        <dsp:cNvSpPr/>
      </dsp:nvSpPr>
      <dsp:spPr>
        <a:xfrm>
          <a:off x="3999222" y="1893"/>
          <a:ext cx="2929383" cy="175763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3542" tIns="150673" rIns="143542" bIns="150673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Stock Selection &amp; Data Collection: </a:t>
          </a:r>
          <a:r>
            <a:rPr lang="en-US" sz="1700" kern="1200"/>
            <a:t>Selected 6 prominent AI companies with 5 years of historical data using Alpha Vantage API.</a:t>
          </a:r>
        </a:p>
      </dsp:txBody>
      <dsp:txXfrm>
        <a:off x="3999222" y="1893"/>
        <a:ext cx="2929383" cy="1757630"/>
      </dsp:txXfrm>
    </dsp:sp>
    <dsp:sp modelId="{BB466ABC-D8FA-4840-BBA6-3E80D7BE2A24}">
      <dsp:nvSpPr>
        <dsp:cNvPr id="0" name=""/>
        <dsp:cNvSpPr/>
      </dsp:nvSpPr>
      <dsp:spPr>
        <a:xfrm>
          <a:off x="1860772" y="1757723"/>
          <a:ext cx="7206284" cy="643158"/>
        </a:xfrm>
        <a:custGeom>
          <a:avLst/>
          <a:gdLst/>
          <a:ahLst/>
          <a:cxnLst/>
          <a:rect l="0" t="0" r="0" b="0"/>
          <a:pathLst>
            <a:path>
              <a:moveTo>
                <a:pt x="7206284" y="0"/>
              </a:moveTo>
              <a:lnTo>
                <a:pt x="7206284" y="338679"/>
              </a:lnTo>
              <a:lnTo>
                <a:pt x="0" y="338679"/>
              </a:lnTo>
              <a:lnTo>
                <a:pt x="0" y="643158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82971" y="2075933"/>
        <a:ext cx="361885" cy="6737"/>
      </dsp:txXfrm>
    </dsp:sp>
    <dsp:sp modelId="{69994E3D-5781-4C11-A059-D238A38BCF94}">
      <dsp:nvSpPr>
        <dsp:cNvPr id="0" name=""/>
        <dsp:cNvSpPr/>
      </dsp:nvSpPr>
      <dsp:spPr>
        <a:xfrm>
          <a:off x="7602364" y="1893"/>
          <a:ext cx="2929383" cy="175763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3542" tIns="150673" rIns="143542" bIns="150673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Cleaning &amp; Exploration: </a:t>
          </a:r>
          <a:r>
            <a:rPr lang="en-US" sz="1700" kern="1200"/>
            <a:t>Processed data to address missing values, outliers, and inconsistencies; analyzed trends and patterns. </a:t>
          </a:r>
        </a:p>
      </dsp:txBody>
      <dsp:txXfrm>
        <a:off x="7602364" y="1893"/>
        <a:ext cx="2929383" cy="1757630"/>
      </dsp:txXfrm>
    </dsp:sp>
    <dsp:sp modelId="{6E9E96B4-F3D8-47CE-B942-D5DC9115C042}">
      <dsp:nvSpPr>
        <dsp:cNvPr id="0" name=""/>
        <dsp:cNvSpPr/>
      </dsp:nvSpPr>
      <dsp:spPr>
        <a:xfrm>
          <a:off x="3323664" y="3266376"/>
          <a:ext cx="6431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43158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28399" y="3308728"/>
        <a:ext cx="33687" cy="6737"/>
      </dsp:txXfrm>
    </dsp:sp>
    <dsp:sp modelId="{A8416126-D8B9-4B4E-9098-AD7E3FE22090}">
      <dsp:nvSpPr>
        <dsp:cNvPr id="0" name=""/>
        <dsp:cNvSpPr/>
      </dsp:nvSpPr>
      <dsp:spPr>
        <a:xfrm>
          <a:off x="396080" y="2433281"/>
          <a:ext cx="2929383" cy="175763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3542" tIns="150673" rIns="143542" bIns="150673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Visualization &amp; Reporting: </a:t>
          </a:r>
          <a:r>
            <a:rPr lang="en-US" sz="1700" kern="1200"/>
            <a:t>Created interactive charts to showcase stock performance and insights.</a:t>
          </a:r>
        </a:p>
      </dsp:txBody>
      <dsp:txXfrm>
        <a:off x="396080" y="2433281"/>
        <a:ext cx="2929383" cy="1757630"/>
      </dsp:txXfrm>
    </dsp:sp>
    <dsp:sp modelId="{8F114F7E-7E1C-486B-8DA7-15C88A0854A0}">
      <dsp:nvSpPr>
        <dsp:cNvPr id="0" name=""/>
        <dsp:cNvSpPr/>
      </dsp:nvSpPr>
      <dsp:spPr>
        <a:xfrm>
          <a:off x="3999222" y="2433281"/>
          <a:ext cx="2929383" cy="175763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3542" tIns="150673" rIns="143542" bIns="150673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Future Enhancements: </a:t>
          </a:r>
          <a:r>
            <a:rPr lang="en-US" sz="1700" kern="1200"/>
            <a:t>Identified areas for future improvements.</a:t>
          </a:r>
        </a:p>
      </dsp:txBody>
      <dsp:txXfrm>
        <a:off x="3999222" y="2433281"/>
        <a:ext cx="2929383" cy="17576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9B0F5-32AF-6893-5C0D-B7DD3EAD4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CE4EBF-215B-C18A-C0AE-005A3340F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E3D6D-8253-E06E-543F-E583809AA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84EB-43A8-B7E9-98A1-430F922C3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945073-B133-FADB-F5BF-3E07C8AEC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22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3BA38-21E6-DB01-5CC5-3B1A8DC18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34D8B9-7564-B64A-AA05-D57D3729B2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DD601-A466-AB97-CB46-3B692546E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5ACA9-A4EB-CA25-DA06-55A3A4E30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0A340-19E1-0E9C-7FC1-100DE68E6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29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D6D9AE-948C-25AF-7EBF-1A349F72A2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90D1C-B125-D689-F76C-086EB55E9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D3BFD-631E-9DC3-8CA4-31F5D35B0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FCFC-036D-D66C-381B-9A8085BF9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60718-2684-A333-6123-12B070662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54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8FF54-477C-A30B-009C-82CAA348E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E0A52-C68F-4F42-8705-1ABCCA54B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997BF-C85E-72E6-120A-1AA8BDDBF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57FE1-49C8-EF8F-67BE-B5867C62C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BA359-73E3-C7FD-E05A-FF1666B4D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553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8595D-2C6C-24DE-B64E-A966CA4A5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90D91-3E7D-3175-3B54-6CB761DFE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EEC9E-66F6-4B6B-DD17-9EE5EF5DA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FCC59-6658-A000-28C6-685324CA6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AFB80-FB0A-B974-5C46-6BB0F78FA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944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0BF15-BA9A-5EBB-AB28-07BD1BCC3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007D-9ADC-2865-3993-6C8A54C09C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A821-E117-FCCE-B329-54C23DDDFC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5CB50-EE6F-4B09-6093-001F900A4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9EFA4-AA2A-C196-71FC-9281028F8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C8B9F-4908-A343-58A6-1AB292E5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90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0D061-DC29-A32D-F587-D7461D623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D7F1FA-4070-F6C0-7AC7-2E405A522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C525AF-7592-463B-225D-990D1A265D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97F657-B506-1DED-9FC1-6FA266ECFC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0AAA9-D072-0E44-CA50-EF5621D4DD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B34521-9CBA-0B1E-AA3F-5663FDDC2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50392-F4B6-1741-6EBF-9D79AFB7B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19BDE3-528E-BFC7-AA2C-9473BE16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81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06B24-4DDA-D361-73B0-6B3E0A7E2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9C6454-32D4-27DE-F1DF-633498A82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C9A082-BA84-F812-2D26-FDAAAD619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3CCA9F-8FDA-B74B-658E-6E7981F79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96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66EC64-4227-1F52-A028-37E6CB049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B51C6D-4177-B9B4-C38C-504EAD6A6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E4B96C-F44B-83AE-C6F5-9F70F0EBB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692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BF429-E91F-3897-F6B2-0D4A44C8A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903EE-1231-F3D3-20BF-1765A57ED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2491E7-1CC0-23DD-CB77-CC559E875E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0A7B99-ED06-197A-8CAA-A1AC5BAB6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AF8843-F1C5-193D-3089-EE82C400E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E62AA4-2470-88AF-F324-9C8B4CD8F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14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5D2-2DF1-36F6-D21D-EB4BD7E89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A8BF76-0309-3104-C01D-CBCE9AE54B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A1843-7AA6-9BAC-0A9C-CF1C048B4F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850AB-51F4-4251-4F8F-D96F63035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78414-AD78-0DE8-A341-86E53EE5B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C9FF6-9DD7-DF69-63F4-932354BE6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580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E94C82-057A-9A91-0E08-F8F2C794F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DFD846-5C23-7E3C-0498-620BE44F1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80439-36DD-EF04-1E61-8DB2ACD3DC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048692-5E9C-4355-A1B6-5132D34013E9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A5DC2-4DA3-97C5-23C7-7F6F3F0632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A6091-7CBE-2794-7204-0F97318A61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66514-2C84-4966-8B24-CB4F12D4C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0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orethaneoi.blogspot.com/2012_10_01_archive.html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rosefirerising/5913884859/in/faves-b_willers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lue abstract showing data flow">
            <a:extLst>
              <a:ext uri="{FF2B5EF4-FFF2-40B4-BE49-F238E27FC236}">
                <a16:creationId xmlns:a16="http://schemas.microsoft.com/office/drawing/2014/main" id="{8F92DD79-5958-C14F-2EE6-CDF9B8B32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3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82FCA9C-3678-3026-87EA-47BB70C1CD0C}"/>
              </a:ext>
            </a:extLst>
          </p:cNvPr>
          <p:cNvSpPr txBox="1"/>
          <p:nvPr/>
        </p:nvSpPr>
        <p:spPr>
          <a:xfrm>
            <a:off x="4556097" y="4548146"/>
            <a:ext cx="69335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AI Stock Insights</a:t>
            </a:r>
          </a:p>
        </p:txBody>
      </p:sp>
    </p:spTree>
    <p:extLst>
      <p:ext uri="{BB962C8B-B14F-4D97-AF65-F5344CB8AC3E}">
        <p14:creationId xmlns:p14="http://schemas.microsoft.com/office/powerpoint/2010/main" val="3467435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34D41D7D-6813-4420-BFEE-C9ECD14E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3DF2A6F-470E-F994-9851-1F00CEB19CBD}"/>
              </a:ext>
            </a:extLst>
          </p:cNvPr>
          <p:cNvSpPr txBox="1"/>
          <p:nvPr/>
        </p:nvSpPr>
        <p:spPr>
          <a:xfrm>
            <a:off x="549277" y="469448"/>
            <a:ext cx="7202485" cy="1087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Stock Comparison and Points Ranking</a:t>
            </a:r>
          </a:p>
        </p:txBody>
      </p:sp>
      <p:pic>
        <p:nvPicPr>
          <p:cNvPr id="7" name="Stock Comparison Table">
            <a:hlinkClick r:id="" action="ppaction://media"/>
            <a:extLst>
              <a:ext uri="{FF2B5EF4-FFF2-40B4-BE49-F238E27FC236}">
                <a16:creationId xmlns:a16="http://schemas.microsoft.com/office/drawing/2014/main" id="{A2D19307-69C1-EC29-4E78-7BF59892D5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117" y="1187425"/>
            <a:ext cx="7970044" cy="4483149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FBAAC1-FA04-73D6-76B4-07EF4085BA1E}"/>
              </a:ext>
            </a:extLst>
          </p:cNvPr>
          <p:cNvSpPr txBox="1"/>
          <p:nvPr/>
        </p:nvSpPr>
        <p:spPr>
          <a:xfrm>
            <a:off x="8519321" y="1153068"/>
            <a:ext cx="3313114" cy="48387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Key Insights: Stock Comparison</a:t>
            </a: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Metrics Analyzed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</a:rPr>
              <a:t>: Moving Average, Sharpe Ratio, Volatility, CAGR, RSI, Beta, and Max Drawdown.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Performance Highlights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</a:rPr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NVDA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</a:rPr>
              <a:t> outperforms in 4 metrics, leading in Sharpe Ratio and RSI.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GOOG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</a:rPr>
              <a:t> edges ahead with a higher Moving Average and slightly lower Max Drawdown.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Points System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</a:rPr>
              <a:t>: NVDA scores </a:t>
            </a: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4 points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</a:rPr>
              <a:t>, making it the better overall performer.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Investment Takeaway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</a:rPr>
              <a:t>: NVDA shows stronger returns but with higher volatility; GOOG offers more stability.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150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7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267FC0E-D8AA-37AA-373E-5CA8690CC38A}"/>
              </a:ext>
            </a:extLst>
          </p:cNvPr>
          <p:cNvSpPr txBox="1"/>
          <p:nvPr/>
        </p:nvSpPr>
        <p:spPr>
          <a:xfrm>
            <a:off x="8153400" y="1128094"/>
            <a:ext cx="3434180" cy="14152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Conclusion and Demonstration</a:t>
            </a:r>
            <a:endParaRPr lang="en-US" sz="3200" b="1" kern="1200">
              <a:solidFill>
                <a:schemeClr val="tx1"/>
              </a:solidFill>
              <a:highlight>
                <a:srgbClr val="FFFF0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ED7575E-88D2-B771-681D-46A7E5541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76457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Demo Recording">
            <a:hlinkClick r:id="" action="ppaction://media"/>
            <a:extLst>
              <a:ext uri="{FF2B5EF4-FFF2-40B4-BE49-F238E27FC236}">
                <a16:creationId xmlns:a16="http://schemas.microsoft.com/office/drawing/2014/main" id="{BE73783D-438B-C9C1-A1E7-11C723AE3F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269" y="1209675"/>
            <a:ext cx="7719660" cy="4610100"/>
          </a:xfrm>
          <a:prstGeom prst="rect">
            <a:avLst/>
          </a:prstGeom>
        </p:spPr>
      </p:pic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B1467F5-5DB4-B8B0-CC96-9F49E0FEDE9F}"/>
              </a:ext>
            </a:extLst>
          </p:cNvPr>
          <p:cNvSpPr txBox="1"/>
          <p:nvPr/>
        </p:nvSpPr>
        <p:spPr>
          <a:xfrm>
            <a:off x="8153400" y="2543364"/>
            <a:ext cx="3434180" cy="3599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/>
              <a:t>Comprehensive Insights: </a:t>
            </a:r>
            <a:r>
              <a:rPr lang="en-US" sz="1100"/>
              <a:t>Analyzed six AI stocks, highlighting trends, volatility, and performance.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/>
              <a:t>Top Performers: </a:t>
            </a:r>
            <a:r>
              <a:rPr lang="en-US" sz="1100"/>
              <a:t>Nvidia showed exceptional growth; Meta and Google provided stable returns.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/>
              <a:t>Optimal Timing: </a:t>
            </a:r>
            <a:r>
              <a:rPr lang="en-US" sz="1100"/>
              <a:t>Mid-week stability favored most stocks; avoid high volatility on Mondays.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/>
              <a:t>Performance Comparison: </a:t>
            </a:r>
            <a:r>
              <a:rPr lang="en-US" sz="1100"/>
              <a:t>Points-based analysis identified the strongest investment options.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/>
              <a:t>Future Scope: </a:t>
            </a:r>
            <a:r>
              <a:rPr lang="en-US" sz="1100"/>
              <a:t>Expand to user-specified stocks, projected returns, and personalized recommendations.</a:t>
            </a:r>
          </a:p>
        </p:txBody>
      </p:sp>
    </p:spTree>
    <p:extLst>
      <p:ext uri="{BB962C8B-B14F-4D97-AF65-F5344CB8AC3E}">
        <p14:creationId xmlns:p14="http://schemas.microsoft.com/office/powerpoint/2010/main" val="846355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559294"/>
            <a:ext cx="12191999" cy="6298279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-428"/>
            <a:ext cx="6096001" cy="6858000"/>
          </a:xfrm>
          <a:prstGeom prst="rect">
            <a:avLst/>
          </a:prstGeom>
          <a:gradFill>
            <a:gsLst>
              <a:gs pos="13000">
                <a:srgbClr val="000000">
                  <a:alpha val="72000"/>
                </a:srgbClr>
              </a:gs>
              <a:gs pos="99000">
                <a:schemeClr val="accent1">
                  <a:lumMod val="50000"/>
                  <a:alpha val="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02B61-C9D0-39FD-BAB7-F672AB9376BC}"/>
              </a:ext>
            </a:extLst>
          </p:cNvPr>
          <p:cNvSpPr txBox="1"/>
          <p:nvPr/>
        </p:nvSpPr>
        <p:spPr>
          <a:xfrm>
            <a:off x="1145136" y="1028700"/>
            <a:ext cx="9947305" cy="10906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421510-8B63-9C00-00D5-E92F17165650}"/>
              </a:ext>
            </a:extLst>
          </p:cNvPr>
          <p:cNvSpPr txBox="1"/>
          <p:nvPr/>
        </p:nvSpPr>
        <p:spPr>
          <a:xfrm>
            <a:off x="1524000" y="2214188"/>
            <a:ext cx="9144000" cy="492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solidFill>
                  <a:srgbClr val="FFFFFF"/>
                </a:solidFill>
              </a:rPr>
              <a:t>https://github.com/srourdanny/stock_analysis.git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2B3ACB3-D689-442E-8A40-8680B0FEB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063256" y="400727"/>
            <a:ext cx="4065484" cy="8849062"/>
          </a:xfrm>
          <a:custGeom>
            <a:avLst/>
            <a:gdLst>
              <a:gd name="connsiteX0" fmla="*/ 0 w 4065484"/>
              <a:gd name="connsiteY0" fmla="*/ 4424531 h 8849062"/>
              <a:gd name="connsiteX1" fmla="*/ 3899197 w 4065484"/>
              <a:gd name="connsiteY1" fmla="*/ 8840480 h 8849062"/>
              <a:gd name="connsiteX2" fmla="*/ 4065484 w 4065484"/>
              <a:gd name="connsiteY2" fmla="*/ 8849062 h 8849062"/>
              <a:gd name="connsiteX3" fmla="*/ 4065483 w 4065484"/>
              <a:gd name="connsiteY3" fmla="*/ 0 h 8849062"/>
              <a:gd name="connsiteX4" fmla="*/ 3899197 w 4065484"/>
              <a:gd name="connsiteY4" fmla="*/ 8581 h 8849062"/>
              <a:gd name="connsiteX5" fmla="*/ 0 w 4065484"/>
              <a:gd name="connsiteY5" fmla="*/ 4424531 h 884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65484" h="8849062">
                <a:moveTo>
                  <a:pt x="0" y="4424531"/>
                </a:moveTo>
                <a:cubicBezTo>
                  <a:pt x="0" y="6722831"/>
                  <a:pt x="1709076" y="8613167"/>
                  <a:pt x="3899197" y="8840480"/>
                </a:cubicBezTo>
                <a:lnTo>
                  <a:pt x="4065484" y="8849062"/>
                </a:lnTo>
                <a:lnTo>
                  <a:pt x="4065483" y="0"/>
                </a:lnTo>
                <a:lnTo>
                  <a:pt x="3899197" y="8581"/>
                </a:lnTo>
                <a:cubicBezTo>
                  <a:pt x="1709075" y="235897"/>
                  <a:pt x="0" y="2126232"/>
                  <a:pt x="0" y="442453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"/>
                </a:schemeClr>
              </a:gs>
              <a:gs pos="68000">
                <a:schemeClr val="accent1">
                  <a:alpha val="15000"/>
                </a:schemeClr>
              </a:gs>
            </a:gsLst>
            <a:lin ang="21594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close-up of cubes with question marks&#10;&#10;Description automatically generated">
            <a:extLst>
              <a:ext uri="{FF2B5EF4-FFF2-40B4-BE49-F238E27FC236}">
                <a16:creationId xmlns:a16="http://schemas.microsoft.com/office/drawing/2014/main" id="{E0EBB56B-32FE-093D-56FE-636280296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2313" r="-1" b="18160"/>
          <a:stretch/>
        </p:blipFill>
        <p:spPr>
          <a:xfrm>
            <a:off x="2343302" y="3351745"/>
            <a:ext cx="7519558" cy="3506255"/>
          </a:xfrm>
          <a:custGeom>
            <a:avLst/>
            <a:gdLst/>
            <a:ahLst/>
            <a:cxnLst/>
            <a:rect l="l" t="t" r="r" b="b"/>
            <a:pathLst>
              <a:path w="7519558" h="3506255">
                <a:moveTo>
                  <a:pt x="3759779" y="0"/>
                </a:moveTo>
                <a:cubicBezTo>
                  <a:pt x="5713450" y="0"/>
                  <a:pt x="7320331" y="1484777"/>
                  <a:pt x="7513560" y="3387468"/>
                </a:cubicBezTo>
                <a:lnTo>
                  <a:pt x="7519558" y="3506255"/>
                </a:lnTo>
                <a:lnTo>
                  <a:pt x="0" y="3506255"/>
                </a:lnTo>
                <a:lnTo>
                  <a:pt x="5998" y="3387468"/>
                </a:lnTo>
                <a:cubicBezTo>
                  <a:pt x="199227" y="1484777"/>
                  <a:pt x="1806109" y="0"/>
                  <a:pt x="375977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83283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255587-2807-F7CA-91F8-220131798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b="1"/>
              <a:t>Executive Summary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8ABF61-B08D-91C0-F941-2B9F77803C32}"/>
              </a:ext>
            </a:extLst>
          </p:cNvPr>
          <p:cNvSpPr txBox="1"/>
          <p:nvPr/>
        </p:nvSpPr>
        <p:spPr>
          <a:xfrm>
            <a:off x="590719" y="2330505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143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/>
              <a:t>Project Overview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We built an interactive stock analysis tool that empowers investors with actionable insights: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/>
              <a:t>Trend Analysis: </a:t>
            </a:r>
            <a:r>
              <a:rPr lang="en-US" sz="1400"/>
              <a:t>Visualized cumulative price changes and historical trends over 5 years.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/>
              <a:t>Performance Comparison: </a:t>
            </a:r>
            <a:r>
              <a:rPr lang="en-US" sz="1400"/>
              <a:t>Evaluated key metrics like Sharpe Ratio, Volatility, and CAGR to identify top-performing stocks.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/>
              <a:t>Strategic Timing: </a:t>
            </a:r>
            <a:r>
              <a:rPr lang="en-US" sz="1400"/>
              <a:t>Highlighted optimal days to trade based on daily price movements and volatility.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/>
              <a:t>Stock Scoring System: </a:t>
            </a:r>
            <a:r>
              <a:rPr lang="en-US" sz="1400"/>
              <a:t>Ranked stocks across financial metrics to simplify investment decisions.</a:t>
            </a:r>
          </a:p>
          <a:p>
            <a:pPr marL="1143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Our project combines data-driven analysis with user-focused insights, offering a robust tool to navigate AI stock performance.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1832DC99-335F-6EA6-F121-F812F5662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143" b="1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656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95EB78-BEAF-F5EC-C1B7-AADA3C3EE95A}"/>
              </a:ext>
            </a:extLst>
          </p:cNvPr>
          <p:cNvSpPr txBox="1"/>
          <p:nvPr/>
        </p:nvSpPr>
        <p:spPr>
          <a:xfrm>
            <a:off x="116717" y="1369264"/>
            <a:ext cx="2575248" cy="31768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Ryan Brown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Data Collection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Visualization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Daniel Liu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Data Cleanup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Visualization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Danny  Srour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Read.md file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Visualization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/>
              <a:t>Github</a:t>
            </a:r>
            <a:r>
              <a:rPr lang="en-US" sz="1600" dirty="0"/>
              <a:t> Version control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700" dirty="0"/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700" dirty="0"/>
          </a:p>
        </p:txBody>
      </p:sp>
      <p:pic>
        <p:nvPicPr>
          <p:cNvPr id="1026" name="Picture 2" descr="Fantastic Six project team logo with 5 men and one woman">
            <a:extLst>
              <a:ext uri="{FF2B5EF4-FFF2-40B4-BE49-F238E27FC236}">
                <a16:creationId xmlns:a16="http://schemas.microsoft.com/office/drawing/2014/main" id="{CBD3FDF0-D993-E5D6-CCD5-7D77D214E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2"/>
          <a:stretch/>
        </p:blipFill>
        <p:spPr bwMode="auto">
          <a:xfrm>
            <a:off x="5650992" y="10"/>
            <a:ext cx="6541008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AAA630-3610-CD34-E7D5-BE75B3110965}"/>
              </a:ext>
            </a:extLst>
          </p:cNvPr>
          <p:cNvSpPr txBox="1"/>
          <p:nvPr/>
        </p:nvSpPr>
        <p:spPr>
          <a:xfrm>
            <a:off x="2691965" y="1369264"/>
            <a:ext cx="2575248" cy="31768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Austin </a:t>
            </a:r>
            <a:r>
              <a:rPr lang="en-US" sz="1600" b="1" dirty="0" err="1"/>
              <a:t>Cappeta</a:t>
            </a:r>
            <a:endParaRPr lang="en-US" sz="1600" b="1" dirty="0"/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Contributor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Visualization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Caleb Kelson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Contributor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Visualization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Cathy </a:t>
            </a:r>
            <a:r>
              <a:rPr lang="en-US" sz="1600" b="1" dirty="0" err="1"/>
              <a:t>Schassberger</a:t>
            </a:r>
            <a:endParaRPr lang="en-US" sz="1600" b="1" dirty="0"/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Contributor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Presentation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700" dirty="0"/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699149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F275A3-6684-A1F0-80C5-4F15B12B2F28}"/>
              </a:ext>
            </a:extLst>
          </p:cNvPr>
          <p:cNvSpPr txBox="1"/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Project Approach</a:t>
            </a:r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95387166-7310-66BB-9CDB-B2A170CCFF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5246810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2004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861AF017-741B-4CC0-B7C2-C9B94E5B8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5FC9E5C3-B8DC-4532-8C1F-4D5331C6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3863975" y="-12"/>
            <a:ext cx="8328026" cy="685799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F5F720-5FD0-8812-3924-0085F10E5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3337" y="469448"/>
            <a:ext cx="5256213" cy="5397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kern="1200" dirty="0">
                <a:solidFill>
                  <a:schemeClr val="tx1"/>
                </a:solidFill>
                <a:ea typeface="+mj-ea"/>
                <a:cs typeface="+mj-cs"/>
              </a:rPr>
              <a:t>Data Collection and Cleanup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90AFAC-A12C-6BE1-E852-C4EEF796CC72}"/>
              </a:ext>
            </a:extLst>
          </p:cNvPr>
          <p:cNvSpPr txBox="1"/>
          <p:nvPr/>
        </p:nvSpPr>
        <p:spPr>
          <a:xfrm>
            <a:off x="6584317" y="1892228"/>
            <a:ext cx="5256214" cy="307351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285750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alpha val="60000"/>
                  </a:schemeClr>
                </a:solidFill>
              </a:rPr>
              <a:t>Data source:  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Alpha Vantage API</a:t>
            </a:r>
          </a:p>
          <a:p>
            <a:pPr marL="285750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alpha val="60000"/>
                  </a:schemeClr>
                </a:solidFill>
              </a:rPr>
              <a:t>Inconsistency:  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Stock splits can cause distortion</a:t>
            </a:r>
            <a:endParaRPr lang="en-US" sz="2000" b="1" dirty="0">
              <a:solidFill>
                <a:schemeClr val="tx1">
                  <a:alpha val="60000"/>
                </a:schemeClr>
              </a:solidFill>
            </a:endParaRPr>
          </a:p>
          <a:p>
            <a:pPr marL="742950" lvl="1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4 out of 6 stocks had split(s) in the 5-year period</a:t>
            </a:r>
          </a:p>
          <a:p>
            <a:pPr marL="742950" lvl="1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Example: </a:t>
            </a:r>
            <a:r>
              <a:rPr lang="en-US" sz="2000" b="1" dirty="0">
                <a:solidFill>
                  <a:schemeClr val="tx1">
                    <a:alpha val="60000"/>
                  </a:schemeClr>
                </a:solidFill>
              </a:rPr>
              <a:t>NVDA </a:t>
            </a:r>
          </a:p>
          <a:p>
            <a:pPr marL="1200150" lvl="2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Split 1 - 4:1  7/20/2021 </a:t>
            </a:r>
          </a:p>
          <a:p>
            <a:pPr marL="1200150" lvl="2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Split 2 - 10:1  6/10/2024</a:t>
            </a:r>
          </a:p>
          <a:p>
            <a:pPr marL="1200150" lvl="2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alpha val="60000"/>
                  </a:schemeClr>
                </a:solidFill>
              </a:rPr>
              <a:t>Cleanup solution: 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 Adjust prices for its split(s)</a:t>
            </a:r>
            <a:endParaRPr lang="en-US" sz="2000" b="1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31EA38-8035-D290-90CE-A182151EA8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626"/>
          <a:stretch/>
        </p:blipFill>
        <p:spPr>
          <a:xfrm>
            <a:off x="85186" y="739323"/>
            <a:ext cx="6147663" cy="27976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C24F05-5DA3-03E7-781C-552F538D8FD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515"/>
          <a:stretch/>
        </p:blipFill>
        <p:spPr>
          <a:xfrm>
            <a:off x="85186" y="3655371"/>
            <a:ext cx="6147663" cy="279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846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8A7A7-AD14-AF9F-ADD6-32B76BD720FA}"/>
              </a:ext>
            </a:extLst>
          </p:cNvPr>
          <p:cNvSpPr txBox="1"/>
          <p:nvPr/>
        </p:nvSpPr>
        <p:spPr>
          <a:xfrm>
            <a:off x="6194716" y="739978"/>
            <a:ext cx="5334930" cy="30041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>
                <a:latin typeface="+mj-lt"/>
                <a:ea typeface="+mj-ea"/>
                <a:cs typeface="+mj-cs"/>
              </a:rPr>
              <a:t>Explorations and Visualizations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98CE1D-FDB9-AF91-0648-1B0A8ACAA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500" r="3" b="3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597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EFD753D-6A49-46DD-9E82-AA6E2C62B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38A5824-1F4A-4EE7-BC13-5BB48FC080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044" y="321732"/>
            <a:ext cx="4568741" cy="6192603"/>
          </a:xfrm>
          <a:prstGeom prst="rect">
            <a:avLst/>
          </a:prstGeom>
          <a:solidFill>
            <a:srgbClr val="3336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CC1169-5E12-EAC1-56CE-F714E00D5B13}"/>
              </a:ext>
            </a:extLst>
          </p:cNvPr>
          <p:cNvSpPr txBox="1"/>
          <p:nvPr/>
        </p:nvSpPr>
        <p:spPr>
          <a:xfrm>
            <a:off x="798257" y="637523"/>
            <a:ext cx="3608896" cy="16909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Historical Stock Performance (Last 5 Years)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7774648-86B3-E1C6-C643-109F2744D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367" y="549806"/>
            <a:ext cx="3843066" cy="17787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F49308-894D-0A96-020A-E3D7FDFFD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2865" y="549806"/>
            <a:ext cx="3412345" cy="17787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901860-A8B3-1D48-EBEF-ECD82EAA1E37}"/>
              </a:ext>
            </a:extLst>
          </p:cNvPr>
          <p:cNvSpPr txBox="1"/>
          <p:nvPr/>
        </p:nvSpPr>
        <p:spPr>
          <a:xfrm>
            <a:off x="798256" y="2474260"/>
            <a:ext cx="3607930" cy="36771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i="1" dirty="0">
              <a:solidFill>
                <a:srgbClr val="FFFFFF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C4FC560-A72F-A808-831B-3050CAE32F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4398" y="2474260"/>
            <a:ext cx="3718425" cy="20137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FA42E25-5D2C-C7D5-4DC3-9F90C955CF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8985" y="2407298"/>
            <a:ext cx="3666225" cy="22264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F9B32B7-9C22-021A-F3D8-9E0EAF48CD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4398" y="4633769"/>
            <a:ext cx="3718425" cy="18805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384510-5556-48F9-4DC4-187A17E166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53535" y="4633770"/>
            <a:ext cx="3661675" cy="16744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6C74E7-6FC3-0E29-26B8-2C74B75852BD}"/>
              </a:ext>
            </a:extLst>
          </p:cNvPr>
          <p:cNvSpPr txBox="1"/>
          <p:nvPr/>
        </p:nvSpPr>
        <p:spPr>
          <a:xfrm>
            <a:off x="388189" y="2556589"/>
            <a:ext cx="4419419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Key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Overall Growth: </a:t>
            </a:r>
            <a:r>
              <a:rPr lang="en-US" dirty="0">
                <a:solidFill>
                  <a:schemeClr val="bg1"/>
                </a:solidFill>
              </a:rPr>
              <a:t>All six stocks grew despite market fluctuations in 2022.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Strong Recovery: </a:t>
            </a:r>
            <a:r>
              <a:rPr lang="en-US" dirty="0">
                <a:solidFill>
                  <a:schemeClr val="bg1"/>
                </a:solidFill>
              </a:rPr>
              <a:t>Significant rebounds occurred in 2023 and 2024.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Top Performers: </a:t>
            </a:r>
            <a:r>
              <a:rPr lang="en-US" dirty="0">
                <a:solidFill>
                  <a:schemeClr val="bg1"/>
                </a:solidFill>
              </a:rPr>
              <a:t>Nvidia and Meta saw the most notable price surges during this period.</a:t>
            </a:r>
          </a:p>
        </p:txBody>
      </p:sp>
    </p:spTree>
    <p:extLst>
      <p:ext uri="{BB962C8B-B14F-4D97-AF65-F5344CB8AC3E}">
        <p14:creationId xmlns:p14="http://schemas.microsoft.com/office/powerpoint/2010/main" val="2150219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4D41D7D-6813-4420-BFEE-C9ECD14E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7DAD62D-B46D-4312-B6D9-030F8E5E8EC9}"/>
              </a:ext>
            </a:extLst>
          </p:cNvPr>
          <p:cNvSpPr txBox="1"/>
          <p:nvPr/>
        </p:nvSpPr>
        <p:spPr>
          <a:xfrm>
            <a:off x="549277" y="469448"/>
            <a:ext cx="8766173" cy="1087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Analysis of Average Daily Percentage Change by Stock</a:t>
            </a:r>
            <a:endParaRPr lang="en-US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Daily Percent Change">
            <a:hlinkClick r:id="" action="ppaction://media"/>
            <a:extLst>
              <a:ext uri="{FF2B5EF4-FFF2-40B4-BE49-F238E27FC236}">
                <a16:creationId xmlns:a16="http://schemas.microsoft.com/office/drawing/2014/main" id="{B88C430C-2213-8BA4-65E2-323E854409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916" y="1557338"/>
            <a:ext cx="7940261" cy="4466396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89AACDF-2BEC-96EA-8421-E38F93946099}"/>
              </a:ext>
            </a:extLst>
          </p:cNvPr>
          <p:cNvSpPr txBox="1"/>
          <p:nvPr/>
        </p:nvSpPr>
        <p:spPr>
          <a:xfrm>
            <a:off x="8466531" y="1872831"/>
            <a:ext cx="3313114" cy="38354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Key Insights: Average Daily % Change</a:t>
            </a: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Avoid Tesla (TSLA) &amp; Nvidia (NVDA) on Mondays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</a:rPr>
              <a:t>: Sharp price spikes make it less ideal for buying.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Mid-Week Stability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</a:rPr>
              <a:t>: Tuesday and Wednesday offer consistent trends for most stocks, including Amazon (AMZN) and Google (GOOG).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Meta (META)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</a:rPr>
              <a:t>: The least volatile stock, ideal for risk-averse investors.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alpha val="60000"/>
                  </a:schemeClr>
                </a:solidFill>
              </a:rPr>
              <a:t>Oracle (ORCL)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</a:rPr>
              <a:t>: Friday shows increased activity, indicating end-of-week trading optimism.</a:t>
            </a:r>
          </a:p>
        </p:txBody>
      </p:sp>
    </p:spTree>
    <p:extLst>
      <p:ext uri="{BB962C8B-B14F-4D97-AF65-F5344CB8AC3E}">
        <p14:creationId xmlns:p14="http://schemas.microsoft.com/office/powerpoint/2010/main" val="1236229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34D41D7D-6813-4420-BFEE-C9ECD14E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99E260-EFCD-085A-73CC-8ED050BF084F}"/>
              </a:ext>
            </a:extLst>
          </p:cNvPr>
          <p:cNvSpPr txBox="1"/>
          <p:nvPr/>
        </p:nvSpPr>
        <p:spPr>
          <a:xfrm>
            <a:off x="549277" y="469448"/>
            <a:ext cx="7202485" cy="1087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Cumulative Percentage Change of Stock Prices</a:t>
            </a:r>
          </a:p>
        </p:txBody>
      </p:sp>
      <p:pic>
        <p:nvPicPr>
          <p:cNvPr id="8" name="Cumulative Percent Change">
            <a:hlinkClick r:id="" action="ppaction://media"/>
            <a:extLst>
              <a:ext uri="{FF2B5EF4-FFF2-40B4-BE49-F238E27FC236}">
                <a16:creationId xmlns:a16="http://schemas.microsoft.com/office/drawing/2014/main" id="{1ACB78C6-CC0F-2D12-64CD-08DCB0C06B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148" y="1390650"/>
            <a:ext cx="8394104" cy="48006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492233-DE39-D6AC-F51C-E176F9FAB516}"/>
              </a:ext>
            </a:extLst>
          </p:cNvPr>
          <p:cNvSpPr txBox="1"/>
          <p:nvPr/>
        </p:nvSpPr>
        <p:spPr>
          <a:xfrm>
            <a:off x="8670526" y="1390650"/>
            <a:ext cx="3313114" cy="480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Key Insights: Cumulative % Change</a:t>
            </a:r>
            <a:endParaRPr lang="en-US" sz="16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Nvidia (NVDA)</a:t>
            </a: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: Explosive growth (&gt;2500%) since 2023, driven by AI advancements and GPU demand.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Tesla (TSLA)</a:t>
            </a: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: Strong long-term growth (~1500%) with notable volatility, offering high risk and reward.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Meta (META)</a:t>
            </a: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: Steady, moderate growth (300%-400%), ideal for consistent returns.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Amazon, Google &amp; Oracle</a:t>
            </a: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: Stable but slower growth (&lt;200%), suited for conservative investors.</a:t>
            </a:r>
          </a:p>
        </p:txBody>
      </p:sp>
    </p:spTree>
    <p:extLst>
      <p:ext uri="{BB962C8B-B14F-4D97-AF65-F5344CB8AC3E}">
        <p14:creationId xmlns:p14="http://schemas.microsoft.com/office/powerpoint/2010/main" val="340817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1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023F1D8-799A-4274-8D51-87970E94C579}">
  <we:reference id="wa200000068" version="2.0.0.0" store="en-US" storeType="OMEX"/>
  <we:alternateReferences>
    <we:reference id="WA200000068" version="2.0.0.0" store="WA200000068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5641</TotalTime>
  <Words>689</Words>
  <Application>Microsoft Office PowerPoint</Application>
  <PresentationFormat>Widescreen</PresentationFormat>
  <Paragraphs>91</Paragraphs>
  <Slides>12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Executive Summary</vt:lpstr>
      <vt:lpstr>PowerPoint Presentation</vt:lpstr>
      <vt:lpstr>PowerPoint Presentation</vt:lpstr>
      <vt:lpstr>Data Collection and Cleanup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Cathy Schassberger</dc:creator>
  <cp:lastModifiedBy>Ryan Brown</cp:lastModifiedBy>
  <cp:revision>12</cp:revision>
  <dcterms:created xsi:type="dcterms:W3CDTF">2024-12-10T01:55:25Z</dcterms:created>
  <dcterms:modified xsi:type="dcterms:W3CDTF">2024-12-19T19:12:17Z</dcterms:modified>
</cp:coreProperties>
</file>

<file path=docProps/thumbnail.jpeg>
</file>